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00DC-4CB6-4F28-A211-D5F6DC226101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A5F0-7565-4BFB-A08C-1793FD2C02ED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00DC-4CB6-4F28-A211-D5F6DC226101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A5F0-7565-4BFB-A08C-1793FD2C02ED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00DC-4CB6-4F28-A211-D5F6DC226101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A5F0-7565-4BFB-A08C-1793FD2C02ED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00DC-4CB6-4F28-A211-D5F6DC226101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A5F0-7565-4BFB-A08C-1793FD2C02ED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00DC-4CB6-4F28-A211-D5F6DC226101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A5F0-7565-4BFB-A08C-1793FD2C02ED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00DC-4CB6-4F28-A211-D5F6DC226101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A5F0-7565-4BFB-A08C-1793FD2C02ED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00DC-4CB6-4F28-A211-D5F6DC226101}" type="datetimeFigureOut">
              <a:rPr lang="fr-FR" smtClean="0"/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A5F0-7565-4BFB-A08C-1793FD2C02ED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00DC-4CB6-4F28-A211-D5F6DC226101}" type="datetimeFigureOut">
              <a:rPr lang="fr-FR" smtClean="0"/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A5F0-7565-4BFB-A08C-1793FD2C02ED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00DC-4CB6-4F28-A211-D5F6DC226101}" type="datetimeFigureOut">
              <a:rPr lang="fr-FR" smtClean="0"/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A5F0-7565-4BFB-A08C-1793FD2C02ED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00DC-4CB6-4F28-A211-D5F6DC226101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A5F0-7565-4BFB-A08C-1793FD2C02ED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00DC-4CB6-4F28-A211-D5F6DC226101}" type="datetimeFigureOut">
              <a:rPr lang="fr-FR" smtClean="0"/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A5F0-7565-4BFB-A08C-1793FD2C02ED}" type="slidenum">
              <a:rPr lang="fr-FR" smtClean="0"/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  <a:endParaRPr lang="fr-FR"/>
          </a:p>
          <a:p>
            <a:pPr lvl="1"/>
            <a:r>
              <a:rPr lang="fr-FR"/>
              <a:t>Deuxième niveau</a:t>
            </a:r>
            <a:endParaRPr lang="fr-FR"/>
          </a:p>
          <a:p>
            <a:pPr lvl="2"/>
            <a:r>
              <a:rPr lang="fr-FR"/>
              <a:t>Troisième niveau</a:t>
            </a:r>
            <a:endParaRPr lang="fr-FR"/>
          </a:p>
          <a:p>
            <a:pPr lvl="3"/>
            <a:r>
              <a:rPr lang="fr-FR"/>
              <a:t>Quatrième niveau</a:t>
            </a:r>
            <a:endParaRPr lang="fr-FR"/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00DC-4CB6-4F28-A211-D5F6DC226101}" type="datetimeFigureOut">
              <a:rPr lang="fr-FR" smtClean="0"/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A5F0-7565-4BFB-A08C-1793FD2C02ED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hdphoto4.wdp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hdphoto5.wdp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4.png"/><Relationship Id="rId4" Type="http://schemas.microsoft.com/office/2007/relationships/hdphoto" Target="../media/hdphoto8.wdp"/><Relationship Id="rId3" Type="http://schemas.openxmlformats.org/officeDocument/2006/relationships/image" Target="../media/image13.png"/><Relationship Id="rId2" Type="http://schemas.microsoft.com/office/2007/relationships/hdphoto" Target="../media/hdphoto7.wdp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hyperlink" Target="http://www.arpla.fr/odnm/?p=3466" TargetMode="External"/><Relationship Id="rId8" Type="http://schemas.openxmlformats.org/officeDocument/2006/relationships/hyperlink" Target="https://commons.wikimedia.org/wiki/File:Messages_rounded.svg" TargetMode="External"/><Relationship Id="rId7" Type="http://schemas.openxmlformats.org/officeDocument/2006/relationships/hyperlink" Target="http://www.slideshare.net/jeremygc99/arpanet-55139526" TargetMode="External"/><Relationship Id="rId6" Type="http://schemas.openxmlformats.org/officeDocument/2006/relationships/hyperlink" Target="http://www.etcentric.org/darpa-announces-competition-to-combat-computer-viruses/" TargetMode="External"/><Relationship Id="rId5" Type="http://schemas.openxmlformats.org/officeDocument/2006/relationships/hyperlink" Target="http://www.nationalgeographic.org/thisday/oct4/ussr-launches-sputnik/" TargetMode="External"/><Relationship Id="rId4" Type="http://schemas.openxmlformats.org/officeDocument/2006/relationships/hyperlink" Target="http://mentalfloss.com/article/538462/facts-about-dwight-d-eisenhower" TargetMode="External"/><Relationship Id="rId3" Type="http://schemas.openxmlformats.org/officeDocument/2006/relationships/hyperlink" Target="http://paulinisic.wordpress.com/2011/03/09/" TargetMode="External"/><Relationship Id="rId2" Type="http://schemas.openxmlformats.org/officeDocument/2006/relationships/hyperlink" Target="http://www.tuteurs.ens.fr/internet/histoire.html" TargetMode="External"/><Relationship Id="rId14" Type="http://schemas.openxmlformats.org/officeDocument/2006/relationships/slideLayout" Target="../slideLayouts/slideLayout7.xml"/><Relationship Id="rId13" Type="http://schemas.openxmlformats.org/officeDocument/2006/relationships/hyperlink" Target="http://qeprize.org/createthefuture/sir-tim-berners-lee/" TargetMode="External"/><Relationship Id="rId12" Type="http://schemas.openxmlformats.org/officeDocument/2006/relationships/hyperlink" Target="http://quotesgram.com/bob-kahn-quotes/n" TargetMode="External"/><Relationship Id="rId11" Type="http://schemas.openxmlformats.org/officeDocument/2006/relationships/hyperlink" Target="http://duiliorodriguez.com/wordpress/492/" TargetMode="External"/><Relationship Id="rId10" Type="http://schemas.openxmlformats.org/officeDocument/2006/relationships/hyperlink" Target="http://en.dailypakistan.com.pk/technology/ray-tomlinson-the-inventor-of-email-has-passed-away/" TargetMode="External"/><Relationship Id="rId1" Type="http://schemas.openxmlformats.org/officeDocument/2006/relationships/hyperlink" Target="https://youtu.be/GTP4vDelF_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58348" y="2551837"/>
            <a:ext cx="868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R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94459" y="2505670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78764" y="2551837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p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816084" y="2551837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è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13648" y="2551837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r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44338" y="2551837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41902" y="2551837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s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055693" y="2551837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h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439994" y="2551837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i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791176" y="2551837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s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175476" y="2551837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t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559775" y="2551837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o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28374" y="2551837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i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977191" y="2551837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r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686063" y="2555366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q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077007" y="2558895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u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441097" y="2551837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765582" y="2544779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s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9580449" y="2558895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d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944539" y="2558895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724376" y="3685331"/>
            <a:ext cx="5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‘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93084" y="3824478"/>
            <a:ext cx="7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l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55693" y="3824478"/>
            <a:ext cx="5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i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426741" y="3834633"/>
            <a:ext cx="5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n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791176" y="3844788"/>
            <a:ext cx="5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t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55611" y="3854943"/>
            <a:ext cx="5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520046" y="3865098"/>
            <a:ext cx="5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r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884481" y="3875253"/>
            <a:ext cx="5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n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248916" y="3885408"/>
            <a:ext cx="5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613351" y="3895563"/>
            <a:ext cx="5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t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8030739" y="3865098"/>
            <a:ext cx="589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FF00"/>
                </a:solidFill>
                <a:latin typeface="Consolas" panose="020B0609020204030204" pitchFamily="49" charset="0"/>
              </a:rPr>
              <a:t>_</a:t>
            </a:r>
            <a:endParaRPr lang="fr-FR" sz="5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440348" y="6086781"/>
            <a:ext cx="86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M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933984" y="6086781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U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132767" y="6089039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N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331548" y="609513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O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530329" y="6096192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Z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000784" y="6105923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I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212783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l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438041" y="6104237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o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650121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a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138628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K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323587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6489810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R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6706262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A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891221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V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076180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A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261139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L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7671616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N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7897134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o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8082093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é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8340796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m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8599499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i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858202" y="611943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9050317" y="6042682"/>
            <a:ext cx="58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_</a:t>
            </a:r>
            <a:endParaRPr lang="fr-FR" sz="2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7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1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1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2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3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4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6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7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8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9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6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1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2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3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4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675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7750"/>
                            </p:stCondLst>
                            <p:childTnLst>
                              <p:par>
                                <p:cTn id="176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6" grpId="0"/>
      <p:bldP spid="36" grpId="1"/>
      <p:bldP spid="36" grpId="2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5" grpId="0"/>
      <p:bldP spid="65" grpId="1"/>
      <p:bldP spid="6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oneTexte 35"/>
          <p:cNvSpPr txBox="1"/>
          <p:nvPr/>
        </p:nvSpPr>
        <p:spPr>
          <a:xfrm>
            <a:off x="-111063" y="70294"/>
            <a:ext cx="86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C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82573" y="70294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h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81356" y="72552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a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80137" y="78651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r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978918" y="7970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g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197564" y="8775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449373" y="89436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m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661372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886630" y="8775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n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2098710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t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2350439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2549222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2800710" y="116283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25285" y="516570"/>
            <a:ext cx="11357113" cy="83099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&gt;&gt;&gt; </a:t>
            </a:r>
            <a:r>
              <a:rPr lang="fr-FR" sz="2400" b="1" dirty="0">
                <a:solidFill>
                  <a:srgbClr val="00FF00"/>
                </a:solidFill>
                <a:latin typeface="Consolas" panose="020B0609020204030204" pitchFamily="49" charset="0"/>
              </a:rPr>
              <a:t>1957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: Spoutnik, satellite de l’URSS dans l’espace. But : Démontrer leur puissance (contexte de guerre froide)</a:t>
            </a:r>
            <a:endParaRPr lang="fr-FR" sz="2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024" name="ZoneTexte 1023"/>
          <p:cNvSpPr txBox="1"/>
          <p:nvPr/>
        </p:nvSpPr>
        <p:spPr>
          <a:xfrm>
            <a:off x="225285" y="3677935"/>
            <a:ext cx="11767932" cy="83099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 &gt;&gt;&gt;  </a:t>
            </a:r>
            <a:r>
              <a:rPr lang="fr-FR" sz="2400" b="1" dirty="0">
                <a:solidFill>
                  <a:srgbClr val="00FF00"/>
                </a:solidFill>
                <a:latin typeface="Consolas" panose="020B0609020204030204" pitchFamily="49" charset="0"/>
              </a:rPr>
              <a:t>1958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: Président Eisenhower crée la D.A.R.P.A (</a:t>
            </a:r>
            <a:r>
              <a:rPr lang="fr-FR" sz="2400" dirty="0" err="1">
                <a:solidFill>
                  <a:srgbClr val="00FF00"/>
                </a:solidFill>
                <a:latin typeface="Consolas" panose="020B0609020204030204" pitchFamily="49" charset="0"/>
              </a:rPr>
              <a:t>Defence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 Advanced </a:t>
            </a:r>
            <a:r>
              <a:rPr lang="fr-FR" sz="2400" dirty="0" err="1">
                <a:solidFill>
                  <a:srgbClr val="00FF00"/>
                </a:solidFill>
                <a:latin typeface="Consolas" panose="020B0609020204030204" pitchFamily="49" charset="0"/>
              </a:rPr>
              <a:t>Research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 Project Agency) Montrer à l’URSS leur potentiel </a:t>
            </a:r>
            <a:endParaRPr lang="fr-FR" sz="2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pic>
        <p:nvPicPr>
          <p:cNvPr id="1028" name="Picture 4" descr="USSR Launches Sputnik - National Geographic Society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FilmGrain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35" y="1600392"/>
            <a:ext cx="2871530" cy="1824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 10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43" y="4656273"/>
            <a:ext cx="3434054" cy="1930386"/>
          </a:xfrm>
          <a:prstGeom prst="rect">
            <a:avLst/>
          </a:prstGeom>
        </p:spPr>
      </p:pic>
      <p:sp>
        <p:nvSpPr>
          <p:cNvPr id="1031" name="AutoShape 6" descr="10 Facts About Dwight D. Eisenhower | Mental Flo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1032" name="Image 10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7317" y="4605467"/>
            <a:ext cx="3591340" cy="2025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4" grpId="0"/>
      <p:bldP spid="55" grpId="0"/>
      <p:bldP spid="56" grpId="0"/>
      <p:bldP spid="63" grpId="0" animBg="1"/>
      <p:bldP spid="10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11063" y="70294"/>
            <a:ext cx="86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C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2573" y="70294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h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1356" y="72552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a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0137" y="78651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r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8918" y="7970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g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97564" y="8775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49373" y="89436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m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61372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86630" y="8775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n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98710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t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50439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9222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48005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5285" y="516570"/>
            <a:ext cx="11357113" cy="83099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&gt;&gt;&gt; </a:t>
            </a:r>
            <a:r>
              <a:rPr lang="fr-FR" sz="2400" b="1" dirty="0">
                <a:solidFill>
                  <a:srgbClr val="00FF00"/>
                </a:solidFill>
                <a:latin typeface="Consolas" panose="020B0609020204030204" pitchFamily="49" charset="0"/>
              </a:rPr>
              <a:t>1962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 : Lickleider, informaticien américain met en réseau plusieurs ordinateurs pour échanger plus rapidement.</a:t>
            </a:r>
            <a:endParaRPr lang="fr-FR" sz="2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25285" y="3870755"/>
            <a:ext cx="11767932" cy="83099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 &gt;&gt;&gt;  </a:t>
            </a:r>
            <a:r>
              <a:rPr lang="fr-FR" sz="2400" b="1" dirty="0">
                <a:solidFill>
                  <a:srgbClr val="00FF00"/>
                </a:solidFill>
                <a:latin typeface="Consolas" panose="020B0609020204030204" pitchFamily="49" charset="0"/>
              </a:rPr>
              <a:t>1968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:Lancement de A.R.P.A.NET (Advanced </a:t>
            </a:r>
            <a:r>
              <a:rPr lang="fr-FR" sz="2400" dirty="0" err="1">
                <a:solidFill>
                  <a:srgbClr val="00FF00"/>
                </a:solidFill>
                <a:latin typeface="Consolas" panose="020B0609020204030204" pitchFamily="49" charset="0"/>
              </a:rPr>
              <a:t>Research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 </a:t>
            </a:r>
            <a:r>
              <a:rPr lang="fr-FR" sz="2400" dirty="0" err="1">
                <a:solidFill>
                  <a:srgbClr val="00FF00"/>
                </a:solidFill>
                <a:latin typeface="Consolas" panose="020B0609020204030204" pitchFamily="49" charset="0"/>
              </a:rPr>
              <a:t>Projects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 Agency </a:t>
            </a:r>
            <a:r>
              <a:rPr lang="fr-FR" sz="2400" dirty="0" err="1">
                <a:solidFill>
                  <a:srgbClr val="00FF00"/>
                </a:solidFill>
                <a:latin typeface="Consolas" panose="020B0609020204030204" pitchFamily="49" charset="0"/>
              </a:rPr>
              <a:t>NETwork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) développé aux Etats-Unis par la D.A.R.P.A</a:t>
            </a:r>
            <a:endParaRPr lang="fr-FR" sz="2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AutoShape 6" descr="10 Facts About Dwight D. Eisenhower | Mental Flo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76215" y="1444102"/>
            <a:ext cx="1839567" cy="233011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4733" y="4798287"/>
            <a:ext cx="2709035" cy="2034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11063" y="70294"/>
            <a:ext cx="86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C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2573" y="70294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h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1356" y="72552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a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0137" y="78651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r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8918" y="7970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g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97564" y="8775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49373" y="89436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m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61372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86630" y="8775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n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98710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t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50439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9222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48005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5285" y="516570"/>
            <a:ext cx="11357113" cy="83099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&gt;&gt;&gt; </a:t>
            </a:r>
            <a:r>
              <a:rPr lang="fr-FR" sz="2400" b="1" dirty="0">
                <a:solidFill>
                  <a:srgbClr val="00FF00"/>
                </a:solidFill>
                <a:latin typeface="Consolas" panose="020B0609020204030204" pitchFamily="49" charset="0"/>
              </a:rPr>
              <a:t>1969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: Premier message « login » envoyé par A.R.P.A.NET de Los Angeles à Stanford. </a:t>
            </a:r>
            <a:endParaRPr lang="fr-FR" sz="2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5529" y="3518302"/>
            <a:ext cx="11767932" cy="120032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 &gt;&gt;&gt;  </a:t>
            </a:r>
            <a:r>
              <a:rPr lang="fr-FR" sz="2400" b="1" dirty="0">
                <a:solidFill>
                  <a:srgbClr val="00FF00"/>
                </a:solidFill>
                <a:latin typeface="Consolas" panose="020B0609020204030204" pitchFamily="49" charset="0"/>
              </a:rPr>
              <a:t>1972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:23 ordinateurs sont branchés sur l’A.R.P.A.NET dont certains hors des Etats Unis. Création du courriel (e-mail + @) par Ray </a:t>
            </a:r>
            <a:r>
              <a:rPr lang="fr-FR" sz="2400" dirty="0" err="1">
                <a:solidFill>
                  <a:srgbClr val="00FF00"/>
                </a:solidFill>
                <a:latin typeface="Consolas" panose="020B0609020204030204" pitchFamily="49" charset="0"/>
              </a:rPr>
              <a:t>Tomhinson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AutoShape 6" descr="10 Facts About Dwight D. Eisenhower | Mental Floss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4739098" y="1445474"/>
            <a:ext cx="1939998" cy="1983526"/>
            <a:chOff x="4739098" y="1445474"/>
            <a:chExt cx="2329486" cy="2329486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39098" y="1445474"/>
              <a:ext cx="2329486" cy="2329486"/>
            </a:xfrm>
            <a:prstGeom prst="rect">
              <a:avLst/>
            </a:prstGeom>
          </p:spPr>
        </p:pic>
        <p:sp>
          <p:nvSpPr>
            <p:cNvPr id="24" name="ZoneTexte 23"/>
            <p:cNvSpPr txBox="1"/>
            <p:nvPr/>
          </p:nvSpPr>
          <p:spPr>
            <a:xfrm>
              <a:off x="5042450" y="2316969"/>
              <a:ext cx="17227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latin typeface="Consolas" panose="020B0609020204030204" pitchFamily="49" charset="0"/>
                </a:rPr>
                <a:t>login</a:t>
              </a:r>
              <a:endParaRPr lang="fr-FR" sz="2400" dirty="0">
                <a:latin typeface="Consolas" panose="020B0609020204030204" pitchFamily="49" charset="0"/>
              </a:endParaRPr>
            </a:p>
          </p:txBody>
        </p:sp>
      </p:grpSp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/>
          <a:srcRect l="5267" t="14366" r="12355" b="21637"/>
          <a:stretch>
            <a:fillRect/>
          </a:stretch>
        </p:blipFill>
        <p:spPr>
          <a:xfrm>
            <a:off x="8285757" y="5140748"/>
            <a:ext cx="2077972" cy="1614304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6316" y="4771060"/>
            <a:ext cx="2385561" cy="196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1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11063" y="70294"/>
            <a:ext cx="86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C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2573" y="70294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h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1356" y="72552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a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0137" y="78651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r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8918" y="7970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g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97564" y="8775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49373" y="89436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m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61372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86630" y="8775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n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098710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t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50439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49222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748005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25285" y="516570"/>
            <a:ext cx="11357113" cy="830997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&gt;&gt;&gt; </a:t>
            </a:r>
            <a:r>
              <a:rPr lang="fr-FR" sz="2400" b="1" dirty="0">
                <a:solidFill>
                  <a:srgbClr val="00FF00"/>
                </a:solidFill>
                <a:latin typeface="Consolas" panose="020B0609020204030204" pitchFamily="49" charset="0"/>
              </a:rPr>
              <a:t>1974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: </a:t>
            </a:r>
            <a:r>
              <a:rPr lang="fr-FR" sz="2400" dirty="0" err="1">
                <a:solidFill>
                  <a:srgbClr val="00FF00"/>
                </a:solidFill>
                <a:latin typeface="Consolas" panose="020B0609020204030204" pitchFamily="49" charset="0"/>
              </a:rPr>
              <a:t>Vinton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 Cerf et Bob Kahn développent le TCP/IP et simplifient les échanges.</a:t>
            </a:r>
            <a:endParaRPr lang="fr-FR" sz="2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25285" y="3870755"/>
            <a:ext cx="11767932" cy="46166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 &gt;&gt;&gt;  </a:t>
            </a:r>
            <a:r>
              <a:rPr lang="fr-FR" sz="2400" b="1" dirty="0">
                <a:solidFill>
                  <a:srgbClr val="00FF00"/>
                </a:solidFill>
                <a:latin typeface="Consolas" panose="020B0609020204030204" pitchFamily="49" charset="0"/>
              </a:rPr>
              <a:t>1980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:A.R.P.A.NET devient une composante de l’internet mondial.</a:t>
            </a:r>
            <a:endParaRPr lang="fr-FR" sz="2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9641" y="1467272"/>
            <a:ext cx="1733136" cy="2302768"/>
          </a:xfrm>
          <a:prstGeom prst="rect">
            <a:avLst/>
          </a:prstGeom>
        </p:spPr>
      </p:pic>
      <p:pic>
        <p:nvPicPr>
          <p:cNvPr id="4098" name="Picture 2" descr="Bob Kahn Quotes. Quotes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12" y="780951"/>
            <a:ext cx="2607881" cy="295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nternet Governanc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10" y="4463628"/>
            <a:ext cx="2346920" cy="228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-111063" y="70294"/>
            <a:ext cx="86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C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2573" y="70294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h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81356" y="72552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a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80137" y="78651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r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78918" y="7970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g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197564" y="8775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1449373" y="89436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m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661372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886630" y="8775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n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098710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t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350439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49222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723240" y="116283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225285" y="516570"/>
            <a:ext cx="11357113" cy="46166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&gt;&gt;&gt; </a:t>
            </a:r>
            <a:r>
              <a:rPr lang="fr-FR" sz="2400" b="1" dirty="0">
                <a:solidFill>
                  <a:srgbClr val="00FF00"/>
                </a:solidFill>
                <a:latin typeface="Consolas" panose="020B0609020204030204" pitchFamily="49" charset="0"/>
              </a:rPr>
              <a:t>1991</a:t>
            </a:r>
            <a:r>
              <a:rPr lang="fr-FR" sz="2400" dirty="0">
                <a:solidFill>
                  <a:srgbClr val="00FF00"/>
                </a:solidFill>
                <a:latin typeface="Consolas" panose="020B0609020204030204" pitchFamily="49" charset="0"/>
              </a:rPr>
              <a:t>: Tim Berners-Lee crée l’internet actuel.</a:t>
            </a:r>
            <a:endParaRPr lang="fr-FR" sz="24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013" y="1446594"/>
            <a:ext cx="4090961" cy="256611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9028" y="1446594"/>
            <a:ext cx="3855933" cy="256612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1587" y="4109997"/>
            <a:ext cx="5899039" cy="2359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9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11063" y="70294"/>
            <a:ext cx="86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C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82573" y="70294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h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1356" y="72552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a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0137" y="78651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r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8918" y="7970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g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84229" y="7251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49373" y="89436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m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61372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886630" y="8775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n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51415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t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87217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d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72176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38399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s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420928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s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605887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o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90846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u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975805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r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160764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c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345723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530682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s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789385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048088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306791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48354" y="497303"/>
            <a:ext cx="11721604" cy="624786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  <a:hlinkClick r:id="rId1"/>
              </a:rPr>
              <a:t>https://youtu.be/GTP4vDelF_g</a:t>
            </a:r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</a:rPr>
              <a:t> : une brève histoire de l’internet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  <a:hlinkClick r:id="rId2"/>
              </a:rPr>
              <a:t>http://www.tuteurs.ens.fr/internet/histoire.html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  <a:hlinkClick r:id="rId3"/>
              </a:rPr>
              <a:t>http://paulinisic.wordpress.com/2011/03/09/</a:t>
            </a:r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</a:rPr>
              <a:t> 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  <a:hlinkClick r:id="rId4"/>
              </a:rPr>
              <a:t>http://mentalfloss.com/article/538462/facts-about-dwight-d-eisenhower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  <a:hlinkClick r:id="rId5"/>
              </a:rPr>
              <a:t>http://www.nationalgeographic.org/thisday/oct4/ussr-launches-sputnik/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  <a:hlinkClick r:id="rId6"/>
              </a:rPr>
              <a:t>http://www.etcentric.org/darpa-announces-competition-to-combat-computer-viruses/</a:t>
            </a:r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</a:rPr>
              <a:t> 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</a:rPr>
              <a:t> 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  <a:hlinkClick r:id="rId7"/>
              </a:rPr>
              <a:t>http://www.slideshare.net/jeremygc99/arpanet-55139526</a:t>
            </a:r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</a:rPr>
              <a:t> 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  <a:hlinkClick r:id="rId8"/>
              </a:rPr>
              <a:t>https://commons.wikimedia.org/wiki/File:Messages_rounded.svg</a:t>
            </a:r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</a:rPr>
              <a:t> 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  <a:hlinkClick r:id="rId9"/>
              </a:rPr>
              <a:t>http://www.arpla.fr/odnm/?p=3466</a:t>
            </a:r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</a:rPr>
              <a:t> 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  <a:hlinkClick r:id="rId10"/>
              </a:rPr>
              <a:t>http://en.dailypakistan.com.pk/technology/ray-tomlinson-the-inventor-of-email-has-passed-away/</a:t>
            </a:r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</a:rPr>
              <a:t> 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  <a:hlinkClick r:id="rId11"/>
              </a:rPr>
              <a:t>http://duiliorodriguez.com/wordpress/492/</a:t>
            </a:r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</a:rPr>
              <a:t> 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  <a:hlinkClick r:id="rId12"/>
              </a:rPr>
              <a:t>http://quotesgram.com/bob-kahn-quotes/n</a:t>
            </a:r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</a:rPr>
              <a:t> 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  <a:p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  <a:hlinkClick r:id="rId13"/>
              </a:rPr>
              <a:t>http://qeprize.org/createthefuture/sir-tim-berners-lee/</a:t>
            </a:r>
            <a:r>
              <a:rPr lang="fr-FR" sz="1600" dirty="0">
                <a:solidFill>
                  <a:srgbClr val="00FF00"/>
                </a:solidFill>
                <a:latin typeface="Consolas" panose="020B0609020204030204" pitchFamily="49" charset="0"/>
              </a:rPr>
              <a:t> </a:t>
            </a:r>
            <a:endParaRPr lang="fr-FR" sz="16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5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ZoneTexte 15"/>
          <p:cNvSpPr txBox="1"/>
          <p:nvPr/>
        </p:nvSpPr>
        <p:spPr>
          <a:xfrm>
            <a:off x="-111063" y="70294"/>
            <a:ext cx="868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C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5" name="ZoneTexte 2"/>
          <p:cNvSpPr txBox="1"/>
          <p:nvPr/>
        </p:nvSpPr>
        <p:spPr>
          <a:xfrm>
            <a:off x="382573" y="70294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h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ZoneTexte 3"/>
          <p:cNvSpPr txBox="1"/>
          <p:nvPr/>
        </p:nvSpPr>
        <p:spPr>
          <a:xfrm>
            <a:off x="581356" y="72552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a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ZoneTexte 4"/>
          <p:cNvSpPr txBox="1"/>
          <p:nvPr/>
        </p:nvSpPr>
        <p:spPr>
          <a:xfrm>
            <a:off x="780137" y="78651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r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978918" y="79705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g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ZoneTexte 6"/>
          <p:cNvSpPr txBox="1"/>
          <p:nvPr/>
        </p:nvSpPr>
        <p:spPr>
          <a:xfrm>
            <a:off x="1184229" y="7251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0" name="ZoneTexte 7"/>
          <p:cNvSpPr txBox="1"/>
          <p:nvPr/>
        </p:nvSpPr>
        <p:spPr>
          <a:xfrm>
            <a:off x="1449373" y="89436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m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ZoneTexte 8"/>
          <p:cNvSpPr txBox="1"/>
          <p:nvPr/>
        </p:nvSpPr>
        <p:spPr>
          <a:xfrm>
            <a:off x="1661372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e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2" name="ZoneTexte 9"/>
          <p:cNvSpPr txBox="1"/>
          <p:nvPr/>
        </p:nvSpPr>
        <p:spPr>
          <a:xfrm>
            <a:off x="1886630" y="87750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n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ZoneTexte 10"/>
          <p:cNvSpPr txBox="1"/>
          <p:nvPr/>
        </p:nvSpPr>
        <p:spPr>
          <a:xfrm>
            <a:off x="2151415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t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445600" y="7881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4" name="ZoneTexte 25"/>
          <p:cNvSpPr txBox="1"/>
          <p:nvPr/>
        </p:nvSpPr>
        <p:spPr>
          <a:xfrm>
            <a:off x="2589110" y="70563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15" name="ZoneTexte 25"/>
          <p:cNvSpPr txBox="1"/>
          <p:nvPr/>
        </p:nvSpPr>
        <p:spPr>
          <a:xfrm>
            <a:off x="2853905" y="102948"/>
            <a:ext cx="7023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fr-FR" sz="2000" dirty="0">
                <a:solidFill>
                  <a:srgbClr val="00FF00"/>
                </a:solidFill>
                <a:latin typeface="Consolas" panose="020B0609020204030204" pitchFamily="49" charset="0"/>
              </a:rPr>
              <a:t>.</a:t>
            </a:r>
            <a:endParaRPr lang="fr-FR" sz="2000" dirty="0">
              <a:solidFill>
                <a:srgbClr val="00FF00"/>
              </a:solidFill>
              <a:latin typeface="Consolas" panose="020B0609020204030204" pitchFamily="49" charset="0"/>
            </a:endParaRPr>
          </a:p>
        </p:txBody>
      </p:sp>
      <p:sp>
        <p:nvSpPr>
          <p:cNvPr id="22" name="Rectangle à coins arrondi 21"/>
          <p:cNvSpPr/>
          <p:nvPr/>
        </p:nvSpPr>
        <p:spPr>
          <a:xfrm>
            <a:off x="3556000" y="1402080"/>
            <a:ext cx="5854065" cy="405384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fr-FR" altLang="en-US"/>
          </a:p>
        </p:txBody>
      </p:sp>
      <p:pic>
        <p:nvPicPr>
          <p:cNvPr id="20" name="Espace réservé du contenu 19" descr="questions-3409194__34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69155" y="1809750"/>
            <a:ext cx="4124325" cy="3238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6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1821</Words>
  <Application>WPS Presentation</Application>
  <PresentationFormat>Grand écran</PresentationFormat>
  <Paragraphs>356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32" baseType="lpstr">
      <vt:lpstr>Arial</vt:lpstr>
      <vt:lpstr>SimSun</vt:lpstr>
      <vt:lpstr>Wingdings</vt:lpstr>
      <vt:lpstr>Consolas</vt:lpstr>
      <vt:lpstr>Microsoft YaHei</vt:lpstr>
      <vt:lpstr/>
      <vt:lpstr>Arial Unicode MS</vt:lpstr>
      <vt:lpstr>Calibri Light</vt:lpstr>
      <vt:lpstr>Calibri</vt:lpstr>
      <vt:lpstr>Segoe Print</vt:lpstr>
      <vt:lpstr>Papyrus</vt:lpstr>
      <vt:lpstr>Times New Roman</vt:lpstr>
      <vt:lpstr>NSimSun</vt:lpstr>
      <vt:lpstr>Yu Gothic Medium</vt:lpstr>
      <vt:lpstr>Bahnschrift Light</vt:lpstr>
      <vt:lpstr>Bahnschrift Light Condensed</vt:lpstr>
      <vt:lpstr>MS UI Gothic</vt:lpstr>
      <vt:lpstr>PMingLiU-ExtB</vt:lpstr>
      <vt:lpstr>Century Gothic</vt:lpstr>
      <vt:lpstr>Century Schoolbook</vt:lpstr>
      <vt:lpstr>Chiller</vt:lpstr>
      <vt:lpstr>Colonna MT</vt:lpstr>
      <vt:lpstr>Comic Sans MS</vt:lpstr>
      <vt:lpstr>Thème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Ker No</dc:creator>
  <cp:lastModifiedBy>iloam</cp:lastModifiedBy>
  <cp:revision>35</cp:revision>
  <dcterms:created xsi:type="dcterms:W3CDTF">2019-09-22T07:47:00Z</dcterms:created>
  <dcterms:modified xsi:type="dcterms:W3CDTF">2019-10-01T10:19:43Z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1036-10.2.0.7636</vt:lpwstr>
  </property>
</Properties>
</file>